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6" r:id="rId11"/>
    <p:sldId id="268" r:id="rId12"/>
    <p:sldId id="269" r:id="rId13"/>
    <p:sldId id="267" r:id="rId14"/>
    <p:sldId id="263" r:id="rId15"/>
    <p:sldId id="285" r:id="rId16"/>
    <p:sldId id="270" r:id="rId17"/>
    <p:sldId id="264" r:id="rId18"/>
    <p:sldId id="265" r:id="rId19"/>
    <p:sldId id="271" r:id="rId20"/>
    <p:sldId id="272" r:id="rId21"/>
    <p:sldId id="273" r:id="rId22"/>
    <p:sldId id="283" r:id="rId23"/>
    <p:sldId id="284" r:id="rId24"/>
    <p:sldId id="274" r:id="rId25"/>
    <p:sldId id="275" r:id="rId26"/>
    <p:sldId id="286" r:id="rId27"/>
    <p:sldId id="287" r:id="rId28"/>
    <p:sldId id="288" r:id="rId29"/>
    <p:sldId id="289" r:id="rId30"/>
    <p:sldId id="276" r:id="rId31"/>
    <p:sldId id="277" r:id="rId32"/>
    <p:sldId id="278" r:id="rId33"/>
    <p:sldId id="279" r:id="rId34"/>
    <p:sldId id="280" r:id="rId35"/>
    <p:sldId id="281" r:id="rId36"/>
    <p:sldId id="282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6096466-ED9B-4DA3-93E6-4E807E1F8599}">
          <p14:sldIdLst>
            <p14:sldId id="256"/>
            <p14:sldId id="258"/>
            <p14:sldId id="259"/>
            <p14:sldId id="260"/>
            <p14:sldId id="261"/>
            <p14:sldId id="262"/>
            <p14:sldId id="266"/>
            <p14:sldId id="268"/>
            <p14:sldId id="269"/>
            <p14:sldId id="267"/>
            <p14:sldId id="263"/>
            <p14:sldId id="285"/>
            <p14:sldId id="270"/>
            <p14:sldId id="264"/>
            <p14:sldId id="265"/>
            <p14:sldId id="271"/>
            <p14:sldId id="272"/>
            <p14:sldId id="273"/>
            <p14:sldId id="283"/>
            <p14:sldId id="284"/>
            <p14:sldId id="274"/>
            <p14:sldId id="275"/>
            <p14:sldId id="286"/>
            <p14:sldId id="287"/>
            <p14:sldId id="288"/>
            <p14:sldId id="289"/>
          </p14:sldIdLst>
        </p14:section>
        <p14:section name="Sekcja bez tytułu" id="{490CC346-C055-465E-B118-8039E3B22E68}">
          <p14:sldIdLst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5BEC5-0FB6-45C1-8A14-5AA9352C4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C34BD1-054C-4360-AE9F-A54DC55D1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AC8A02-78D4-4E0F-AFB7-61E5B59D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0E43AD-F2E4-47B0-9512-E760F920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B27696-C8F0-4756-BF20-5010CC9B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19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E3D61F-E786-42AC-A616-B5D34F8C9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4D0793-893E-4767-B95F-B47B4B2E1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8369BF-86DD-42A6-BE32-1F78E0C3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87F6EF-2E0B-4DDB-91C6-029035D5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B7ADC4-D864-4F59-9B70-7002833A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52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24A2FD8-E81B-4E68-9B7D-13C695939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6DE3EE-8645-42B9-9686-EA3DD1DC0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A59DC4-F4AF-4CDF-B590-38B65C6B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8A55E-4B60-4D8A-BFDD-F7DA0BE1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E77A20-9FEC-4C36-B09C-7994288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93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971F1-97DA-4E3F-BB2F-D161D4F2B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A9394D-EF7F-4DC1-9F6C-D845CEA0E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65C8D1-4A44-45C6-ADA0-81C49EC3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84C2CE-6328-4937-9DBF-86FF3CA4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EFC5BD-B037-4B9F-A5E5-9092F94A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19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2F6B40-21F2-44DD-BC40-E027E465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260787-65F0-4BD1-A2BC-6602A9F5F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9E5082-E574-420A-9D76-277A4350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0E3167-8DEC-44DF-91FC-9750A22A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FF08C4-A260-4C34-8D44-1FA02BAF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35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A1138-947A-492A-8A60-863F8C75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26E7E-9456-41F5-B54A-5EFC6AB1A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D6F2E2-0712-46AF-9A57-5FA6B74F3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342301-653F-4A4F-A4F0-61945DC5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19866D-1BA1-44FA-9142-559381EB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41D210-C9C4-4A15-8C49-B8C1C592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36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B9A764-7B9D-4028-A8EC-FD3449B0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071728-2F19-4784-9909-B8BD26F79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0DF7A9-85DA-4EB2-882C-4A486ABEE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52FB787-EC87-4A2D-ABD1-F6ACEF70D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83BD8C-6A35-4464-8C61-88B1AF0EE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A289BD9-2A41-4055-99A2-63156EA2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0278FEC-EF10-4409-AC20-8C113AA5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9CBF3B9-925F-49F5-8882-7CD6A44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CC8CAA-EACC-4439-9AEE-64E8C73F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6BB2BDE-3AE3-4330-9CBA-B83AA1B4D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96FCF5D-64F5-422C-B6EF-90196E5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913F4A6-EE83-4EF6-AFFD-EDFE00A7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0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9809990-9B10-4888-A509-B9A8BA3C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9BD0D6E-F3E5-4FB5-8F13-B965FCCF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90C7AF-F649-463D-8750-61E90092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31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209919-8F9B-4272-A3D0-6E5F0833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7D32C9-64D8-4D08-AD4B-A1E5AC2AB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CDA81C-C4E7-4B7D-974F-6CAE20772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937E6B5-4828-4C37-97DC-9B28D3D7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474E68-E29C-4D9B-A493-179023D4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92AFD3-6AA7-4DEC-9920-CBDABD4C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7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CDF99-764A-4643-8B62-BD12F705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11ACDFF-DACC-4F90-9B0C-A1FE8E45C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0470BD6-CEB8-4F5C-BB23-D9524E9F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772B462-68F1-43A8-B0B5-A2E601BC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7E58018-D90A-464D-88E8-3328391F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FA36F33-5FDD-4B23-A3FD-932EE935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25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907B351-6071-40E5-BFA5-82820066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5A14EA-7313-4941-AF6A-66D7AAD9F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6F5144-F023-42AA-8028-56952CC1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F606-1545-4B52-B9FC-83EEB511864A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41B9D6-017D-430A-BA23-91CB0E9EA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ED059B-575B-498A-995C-D353B8643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81EF-2B9E-400C-AD06-BC12732B5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01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pkkalkulator.pfr.pl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pkkalkulator.pfr.pl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pkkalkulator.pfr.pl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pkkalkulator.pfr.pl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pkkalkulator.pfr.pl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pkkalkulator.pfr.pl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erwisemerytalny.rp.pl/ubezpieczyciele-moga-pomoc-przy-ppk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erwisemerytalny.rp.pl/potrzeba-wiecej-zachet-do-utrzymania-najubozszych-w-ppk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erwisemerytalny.rp.pl/prezes-pfr-projekt-ppk-jest-korzystny-dla-ludzi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C023CE-91CF-4320-874D-8B07ABEC8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pl-PL" b="1" dirty="0" smtClean="0"/>
              <a:t>Pracownicze </a:t>
            </a:r>
            <a:r>
              <a:rPr lang="pl-PL" b="1" dirty="0"/>
              <a:t>Plany Kapitałowe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75D1CE-8F26-40A6-B06C-27B7209D3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62658"/>
          </a:xfrm>
        </p:spPr>
        <p:txBody>
          <a:bodyPr>
            <a:normAutofit/>
          </a:bodyPr>
          <a:lstStyle/>
          <a:p>
            <a:endParaRPr lang="pl-PL" sz="36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15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53FC6A6-85E6-40F2-9B0B-D727698D5CD1}"/>
              </a:ext>
            </a:extLst>
          </p:cNvPr>
          <p:cNvSpPr/>
          <p:nvPr/>
        </p:nvSpPr>
        <p:spPr>
          <a:xfrm>
            <a:off x="304801" y="3244334"/>
            <a:ext cx="1162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FFFFFF"/>
                </a:solidFill>
                <a:latin typeface="DiodrumVoltaren-Semibold"/>
              </a:rPr>
              <a:t>Korzyści dla Ciebie</a:t>
            </a: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6F0AAF7-44B5-4087-B240-D1849210D550}"/>
              </a:ext>
            </a:extLst>
          </p:cNvPr>
          <p:cNvSpPr/>
          <p:nvPr/>
        </p:nvSpPr>
        <p:spPr>
          <a:xfrm>
            <a:off x="304801" y="331304"/>
            <a:ext cx="115823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Korzyści </a:t>
            </a:r>
            <a:r>
              <a:rPr lang="pl-PL" sz="2800" b="1" dirty="0"/>
              <a:t>dla </a:t>
            </a:r>
            <a:r>
              <a:rPr lang="pl-PL" sz="2800" b="1" dirty="0" err="1" smtClean="0"/>
              <a:t>Ciebie:</a:t>
            </a:r>
            <a:r>
              <a:rPr lang="pl-PL" sz="2800" b="1" dirty="0" err="1" smtClean="0">
                <a:solidFill>
                  <a:srgbClr val="FFFFFF"/>
                </a:solidFill>
                <a:latin typeface="DiodrumVoltaren-Semibold"/>
              </a:rPr>
              <a:t>d</a:t>
            </a:r>
            <a:endParaRPr lang="pl-PL" sz="2800" b="1" dirty="0">
              <a:solidFill>
                <a:srgbClr val="FFFFFF"/>
              </a:solidFill>
              <a:latin typeface="DiodrumVoltaren-Semi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gromadzisz oszczędności na prywatnym rachunku PPK, na atrakcyjnych zasadach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oszczędności podlegają dziedziczeniu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żeby zacząć oszczędzać, nie musisz nic robić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otrzymujesz co miesiąc wpłatę od Pracodawcy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Twój rachunek PPK zasili wpłata powitalna i dopłaty roczne od Państwa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sam decydujesz, wg jakiego modelu będziesz otrzymywać wypłaty z PPK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preferencje dla osób najmniej zarabiających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niskie koszty zarządzania środkami na Twoim rachunku PPK – nie mogą przekroczyć 0,6% wartości aktywów netto funduszu w skali roku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/>
              <a:t>oszczędzasz cały czas w jednym funduszu zdefiniowanej daty, dopasowującym poziom ryzyka do Twojego </a:t>
            </a:r>
            <a:r>
              <a:rPr lang="pl-PL" sz="2800" b="1" dirty="0" err="1"/>
              <a:t>wieku</a:t>
            </a:r>
            <a:r>
              <a:rPr lang="pl-PL" sz="2800" b="1" dirty="0" err="1">
                <a:solidFill>
                  <a:srgbClr val="FFFFFF"/>
                </a:solidFill>
              </a:rPr>
              <a:t>la</a:t>
            </a:r>
            <a:r>
              <a:rPr lang="pl-PL" sz="2800" b="1" dirty="0">
                <a:solidFill>
                  <a:srgbClr val="FFFFFF"/>
                </a:solidFill>
              </a:rPr>
              <a:t> </a:t>
            </a:r>
            <a:r>
              <a:rPr lang="pl-PL" dirty="0">
                <a:solidFill>
                  <a:srgbClr val="FFFFFF"/>
                </a:solidFill>
                <a:latin typeface="DiodrumVoltaren-Semibold"/>
              </a:rPr>
              <a:t>Ciebie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4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0E25D3F-438A-4294-B5D3-D9AC321D6E4F}"/>
              </a:ext>
            </a:extLst>
          </p:cNvPr>
          <p:cNvSpPr/>
          <p:nvPr/>
        </p:nvSpPr>
        <p:spPr>
          <a:xfrm>
            <a:off x="371061" y="212035"/>
            <a:ext cx="1182093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FFFFFF"/>
                </a:solidFill>
                <a:latin typeface="DiodrumVoltaren-Semibold"/>
              </a:rPr>
              <a:t>Skąd się biorą oszczędności w PPK?</a:t>
            </a:r>
            <a:r>
              <a:rPr lang="pl-PL" dirty="0"/>
              <a:t> </a:t>
            </a:r>
            <a:r>
              <a:rPr lang="pl-PL" sz="2800" b="1" dirty="0"/>
              <a:t>Skąd się biorą oszczędności w PPK?</a:t>
            </a:r>
          </a:p>
          <a:p>
            <a:endParaRPr lang="pl-PL" sz="2800" b="1" dirty="0"/>
          </a:p>
          <a:p>
            <a:endParaRPr lang="pl-PL" sz="2800" b="1" dirty="0"/>
          </a:p>
          <a:p>
            <a:r>
              <a:rPr lang="pl-PL" sz="2800" b="1" dirty="0" smtClean="0"/>
              <a:t>TY </a:t>
            </a:r>
            <a:r>
              <a:rPr lang="pl-PL" sz="2800" b="1" dirty="0"/>
              <a:t>– PRACOWNIK </a:t>
            </a:r>
            <a:r>
              <a:rPr lang="pl-PL" sz="2800" dirty="0"/>
              <a:t>| od </a:t>
            </a:r>
            <a:r>
              <a:rPr lang="pl-PL" sz="2800" b="1" dirty="0"/>
              <a:t>2% </a:t>
            </a:r>
            <a:r>
              <a:rPr lang="pl-PL" sz="2800" dirty="0"/>
              <a:t>do </a:t>
            </a:r>
            <a:r>
              <a:rPr lang="pl-PL" sz="2800" b="1" dirty="0"/>
              <a:t>4% </a:t>
            </a:r>
            <a:r>
              <a:rPr lang="pl-PL" sz="2800" dirty="0"/>
              <a:t>wynagrodzenia brutto (jeżeli Twoja pensja nie przekracza 120% minimalnego  wynagrodzenia, wpłata może zostać obniżona nawet do </a:t>
            </a:r>
            <a:r>
              <a:rPr lang="pl-PL" sz="2800" b="1" dirty="0"/>
              <a:t>0,5%</a:t>
            </a:r>
            <a:r>
              <a:rPr lang="pl-PL" sz="2800" dirty="0"/>
              <a:t>)</a:t>
            </a:r>
          </a:p>
          <a:p>
            <a:r>
              <a:rPr lang="pl-PL" sz="2800" b="1" dirty="0"/>
              <a:t>  </a:t>
            </a:r>
          </a:p>
          <a:p>
            <a:endParaRPr lang="pl-PL" sz="2800" b="1" dirty="0"/>
          </a:p>
          <a:p>
            <a:r>
              <a:rPr lang="pl-PL" sz="2800" b="1" dirty="0" smtClean="0"/>
              <a:t>TWÓJ </a:t>
            </a:r>
            <a:r>
              <a:rPr lang="pl-PL" sz="2800" b="1" dirty="0"/>
              <a:t>PRACODAWCA </a:t>
            </a:r>
            <a:r>
              <a:rPr lang="pl-PL" sz="2800" dirty="0"/>
              <a:t>| od </a:t>
            </a:r>
            <a:r>
              <a:rPr lang="pl-PL" sz="2800" b="1" dirty="0"/>
              <a:t>1,5% </a:t>
            </a:r>
            <a:r>
              <a:rPr lang="pl-PL" sz="2800" dirty="0"/>
              <a:t>do </a:t>
            </a:r>
            <a:r>
              <a:rPr lang="pl-PL" sz="2800" b="1" dirty="0"/>
              <a:t>4% </a:t>
            </a:r>
            <a:r>
              <a:rPr lang="pl-PL" sz="2800" dirty="0"/>
              <a:t>wynagrodzenia brutto</a:t>
            </a:r>
          </a:p>
          <a:p>
            <a:endParaRPr lang="pl-PL" sz="2800" b="1" dirty="0"/>
          </a:p>
          <a:p>
            <a:endParaRPr lang="pl-PL" sz="2800" b="1" dirty="0"/>
          </a:p>
          <a:p>
            <a:r>
              <a:rPr lang="pl-PL" sz="2800" b="1" dirty="0" smtClean="0"/>
              <a:t>PAŃSTWO </a:t>
            </a:r>
            <a:r>
              <a:rPr lang="pl-PL" sz="2800" dirty="0"/>
              <a:t>| </a:t>
            </a:r>
            <a:r>
              <a:rPr lang="pl-PL" sz="2800" b="1" dirty="0"/>
              <a:t>250 zł </a:t>
            </a:r>
            <a:r>
              <a:rPr lang="pl-PL" sz="2800" dirty="0"/>
              <a:t>jednorazowej wpłaty powitalnej</a:t>
            </a:r>
          </a:p>
          <a:p>
            <a:r>
              <a:rPr lang="pl-PL" sz="2800" b="1" dirty="0"/>
              <a:t>               </a:t>
            </a:r>
            <a:r>
              <a:rPr lang="pl-PL" sz="2800" b="1" dirty="0" smtClean="0"/>
              <a:t>       + </a:t>
            </a:r>
            <a:r>
              <a:rPr lang="pl-PL" sz="2800" b="1" dirty="0"/>
              <a:t>240 zł </a:t>
            </a:r>
            <a:r>
              <a:rPr lang="pl-PL" sz="2800" dirty="0"/>
              <a:t>dopłaty rocznej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9019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2880" y="217715"/>
            <a:ext cx="116607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0000"/>
                </a:solidFill>
              </a:rPr>
              <a:t>Należy pamiętać, że wpłaty Pracodawcy do PPK będą stanowić Twój przychód. Z Twojego wynagrodzenia zostanie potrącony podatek dochodowy (PIT) od tych wpłat. Z tego powodu Twoje wynagrodzenie netto po potrąceniu Twoich wpłat do PPK oraz podatku od wpłat Pracodawcy obniży się realnie o nieco więcej niż 2% (przy przekazywaniu tylko wpłaty podstawowej). Dopłata od Państwa do Twojego rachunku w PPK (wpłata powitalna – 250 zł, dopłata roczna – 240 zł) nie będzie stanowiła dla Ciebie dochodu </a:t>
            </a:r>
            <a:r>
              <a:rPr lang="pl-PL" sz="3200" b="1" dirty="0" smtClean="0">
                <a:solidFill>
                  <a:srgbClr val="FF0000"/>
                </a:solidFill>
              </a:rPr>
              <a:t>      i </a:t>
            </a:r>
            <a:r>
              <a:rPr lang="pl-PL" sz="3200" b="1" dirty="0">
                <a:solidFill>
                  <a:srgbClr val="FF0000"/>
                </a:solidFill>
              </a:rPr>
              <a:t>tym samym nie będzie obciążona podatkiem dochodowym.</a:t>
            </a:r>
          </a:p>
        </p:txBody>
      </p:sp>
    </p:spTree>
    <p:extLst>
      <p:ext uri="{BB962C8B-B14F-4D97-AF65-F5344CB8AC3E}">
        <p14:creationId xmlns:p14="http://schemas.microsoft.com/office/powerpoint/2010/main" val="4317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F45C352-D376-4385-B8C1-E99294A77774}"/>
              </a:ext>
            </a:extLst>
          </p:cNvPr>
          <p:cNvSpPr/>
          <p:nvPr/>
        </p:nvSpPr>
        <p:spPr>
          <a:xfrm>
            <a:off x="172278" y="185530"/>
            <a:ext cx="1172817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KALKULATOR</a:t>
            </a:r>
          </a:p>
          <a:p>
            <a:r>
              <a:rPr lang="pl-PL" sz="2400" dirty="0">
                <a:hlinkClick r:id="rId2"/>
              </a:rPr>
              <a:t>https://ppkkalkulator.pfr.pl/</a:t>
            </a:r>
            <a:endParaRPr lang="pl-PL" sz="2400" dirty="0"/>
          </a:p>
          <a:p>
            <a:r>
              <a:rPr lang="pl-PL" dirty="0"/>
              <a:t>Wiek i wynagrodzenie wstawione na potrzeby tej prezentacji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14D3B89-A889-439A-A435-C497E05F1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22" y="1285460"/>
            <a:ext cx="11317356" cy="55725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6B6FB0C7-A5E5-4C4B-9A52-C749AAFA5911}"/>
              </a:ext>
            </a:extLst>
          </p:cNvPr>
          <p:cNvSpPr txBox="1"/>
          <p:nvPr/>
        </p:nvSpPr>
        <p:spPr>
          <a:xfrm>
            <a:off x="8189843" y="23323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30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EC1F242-1554-474A-822A-5600AD7C4E9D}"/>
              </a:ext>
            </a:extLst>
          </p:cNvPr>
          <p:cNvSpPr txBox="1"/>
          <p:nvPr/>
        </p:nvSpPr>
        <p:spPr>
          <a:xfrm>
            <a:off x="8189843" y="356483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9828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FD76DBE-0C89-4356-87C1-69BB7EE846E7}"/>
              </a:ext>
            </a:extLst>
          </p:cNvPr>
          <p:cNvSpPr/>
          <p:nvPr/>
        </p:nvSpPr>
        <p:spPr>
          <a:xfrm>
            <a:off x="291547" y="212035"/>
            <a:ext cx="1150288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KALKULATOR</a:t>
            </a:r>
          </a:p>
          <a:p>
            <a:r>
              <a:rPr lang="pl-PL" sz="2400" dirty="0">
                <a:hlinkClick r:id="rId2"/>
              </a:rPr>
              <a:t>https://ppkkalkulator.pfr.pl/</a:t>
            </a:r>
            <a:endParaRPr lang="pl-PL" sz="2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7636895-2672-41EB-938B-44FE19AE3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66" y="1071562"/>
            <a:ext cx="11224591" cy="557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DEDD47C-CA97-4BF6-A4F1-B683072E4F66}"/>
              </a:ext>
            </a:extLst>
          </p:cNvPr>
          <p:cNvSpPr/>
          <p:nvPr/>
        </p:nvSpPr>
        <p:spPr>
          <a:xfrm>
            <a:off x="808383" y="465799"/>
            <a:ext cx="113968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KALKULATOR</a:t>
            </a:r>
          </a:p>
          <a:p>
            <a:r>
              <a:rPr lang="pl-PL" sz="2400" dirty="0">
                <a:hlinkClick r:id="rId2"/>
              </a:rPr>
              <a:t>https://ppkkalkulator.pfr.pl/</a:t>
            </a:r>
            <a:endParaRPr lang="pl-PL" sz="2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84A0051-F4BF-48D8-A2B6-F67533395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83" y="1566862"/>
            <a:ext cx="11145078" cy="509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F83A6A2-CBC4-4668-B28A-C6831C489BA7}"/>
              </a:ext>
            </a:extLst>
          </p:cNvPr>
          <p:cNvSpPr/>
          <p:nvPr/>
        </p:nvSpPr>
        <p:spPr>
          <a:xfrm>
            <a:off x="344557" y="251791"/>
            <a:ext cx="115161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KALKULATOR</a:t>
            </a:r>
          </a:p>
          <a:p>
            <a:r>
              <a:rPr lang="pl-PL" sz="2400" dirty="0">
                <a:hlinkClick r:id="rId2"/>
              </a:rPr>
              <a:t>https://ppkkalkulator.pfr.pl/</a:t>
            </a:r>
            <a:endParaRPr lang="pl-PL" sz="2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6F011D5-1466-4D06-9F47-8B59F2C3E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03" y="1179444"/>
            <a:ext cx="11317357" cy="542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9AB389B-7F1F-4D64-ACA1-2DB681BE6BA1}"/>
              </a:ext>
            </a:extLst>
          </p:cNvPr>
          <p:cNvSpPr/>
          <p:nvPr/>
        </p:nvSpPr>
        <p:spPr>
          <a:xfrm>
            <a:off x="371061" y="291549"/>
            <a:ext cx="1144987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KALKULATOR</a:t>
            </a:r>
          </a:p>
          <a:p>
            <a:r>
              <a:rPr lang="pl-PL" sz="2400" dirty="0">
                <a:hlinkClick r:id="rId2"/>
              </a:rPr>
              <a:t>https://ppkkalkulator.pfr.pl/</a:t>
            </a:r>
            <a:endParaRPr lang="pl-PL" sz="2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48CD117-6E67-4A6B-BA68-CF774D6B0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61" y="1298714"/>
            <a:ext cx="11317356" cy="555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CCB14B8-7289-45B9-A071-907AB2B207E8}"/>
              </a:ext>
            </a:extLst>
          </p:cNvPr>
          <p:cNvSpPr/>
          <p:nvPr/>
        </p:nvSpPr>
        <p:spPr>
          <a:xfrm>
            <a:off x="344557" y="265043"/>
            <a:ext cx="1160890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KALKULATOR</a:t>
            </a:r>
          </a:p>
          <a:p>
            <a:r>
              <a:rPr lang="pl-PL" sz="2400" dirty="0">
                <a:hlinkClick r:id="rId2"/>
              </a:rPr>
              <a:t>https://ppkkalkulator.pfr.pl/</a:t>
            </a:r>
            <a:endParaRPr lang="pl-PL" sz="2400" dirty="0"/>
          </a:p>
          <a:p>
            <a:endParaRPr lang="pl-PL" dirty="0"/>
          </a:p>
          <a:p>
            <a:pPr algn="ctr"/>
            <a:r>
              <a:rPr lang="pl-PL" sz="2400" b="1" dirty="0">
                <a:solidFill>
                  <a:srgbClr val="C00000"/>
                </a:solidFill>
              </a:rPr>
              <a:t>Przedstawiona kalkulacja dodatkowych oszczędności jest szacunkowa. 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Założenia kalkulacji: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Twoja podstawowa obligatoryjna wpłata do PPK: 2% wynagrodzenia brutto.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Podstawowa obligatoryjna wpłata pracodawcy do PPK: 1,5% Twojego wynagrodzenia brutto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Zakładana roczna stopa zwrotu z inwestycji w okresie oszczędzania: 3,5%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Zakładana roczna stopa zwrotu w okresie wypłat: 2,75%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FF0000"/>
                </a:solidFill>
              </a:rPr>
              <a:t>Zakładany roczny wzrost wynagrodzenia: 2,8%</a:t>
            </a:r>
          </a:p>
          <a:p>
            <a:r>
              <a:rPr lang="pl-PL" sz="2400" b="1" dirty="0"/>
              <a:t>Kalkulacje prezentowane przez kalkulator mają charakter wyłącznie informacyjny. PFR S.A. nie gwarantuje osiągnięcia poprzez oszczędzanie w ramach Pracowniczych Planów Kapitałowych wyników wskazanych w kalkulacji. PFR S.A. nie ponosi odpowiedzialności za użycie kalkulatora, ani za jakiekolwiek inne szkody powstałe w związku z korzystaniem z tego kalkulatora. </a:t>
            </a:r>
            <a:r>
              <a:rPr lang="pl-PL" sz="2400" b="1" dirty="0">
                <a:solidFill>
                  <a:srgbClr val="FF0000"/>
                </a:solidFill>
              </a:rPr>
              <a:t>Prezentowane wyniki stanowią wyłącznie symulacje, zaś wynik, który faktycznie zostanie osiągnięty uzależniony jest m.in. od wysokości dokonanych wpłat oraz pobranych opłat.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1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021875" y="78148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200" dirty="0"/>
              <a:t>Nauczyciel mianowany</a:t>
            </a:r>
            <a:r>
              <a:rPr lang="pl-PL" sz="3200" dirty="0" smtClean="0"/>
              <a:t>: </a:t>
            </a:r>
            <a:r>
              <a:rPr lang="en-GB" sz="3200" dirty="0">
                <a:solidFill>
                  <a:srgbClr val="FF0000"/>
                </a:solidFill>
              </a:rPr>
              <a:t>3 445 </a:t>
            </a:r>
            <a:r>
              <a:rPr lang="pl-PL" sz="3200" dirty="0">
                <a:solidFill>
                  <a:srgbClr val="FF0000"/>
                </a:solidFill>
              </a:rPr>
              <a:t>zł </a:t>
            </a:r>
            <a:r>
              <a:rPr lang="pl-PL" sz="3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br>
              <a:rPr lang="pl-PL" sz="3200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pl-PL" sz="3200" dirty="0">
                <a:solidFill>
                  <a:srgbClr val="FF0000"/>
                </a:solidFill>
                <a:sym typeface="Wingdings" panose="05000000000000000000" pitchFamily="2" charset="2"/>
              </a:rPr>
              <a:t>netto 2 516,15 zł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97874" y="2620668"/>
            <a:ext cx="96055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Składka nauczyciela:  68,90 zł (tylko obowiązkowa) </a:t>
            </a:r>
          </a:p>
          <a:p>
            <a:r>
              <a:rPr lang="pl-PL" sz="3600" i="1" dirty="0"/>
              <a:t> - tyle niższa pensja netto – podatek od składki pracodawcy (2438,47 zł na rękę)</a:t>
            </a:r>
          </a:p>
          <a:p>
            <a:r>
              <a:rPr lang="pl-PL" sz="3600" dirty="0"/>
              <a:t>Składka pracodawcy: 51,68 zł (tylko obowiązkowa)</a:t>
            </a:r>
          </a:p>
          <a:p>
            <a:r>
              <a:rPr lang="pl-PL" sz="3600" dirty="0"/>
              <a:t>Dopłata roczna: 240 zł i powitalna 250 zł</a:t>
            </a:r>
          </a:p>
        </p:txBody>
      </p:sp>
    </p:spTree>
    <p:extLst>
      <p:ext uri="{BB962C8B-B14F-4D97-AF65-F5344CB8AC3E}">
        <p14:creationId xmlns:p14="http://schemas.microsoft.com/office/powerpoint/2010/main" val="3126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52CC973A-478D-4466-BBBF-1F1149312CAD}"/>
              </a:ext>
            </a:extLst>
          </p:cNvPr>
          <p:cNvSpPr/>
          <p:nvPr/>
        </p:nvSpPr>
        <p:spPr>
          <a:xfrm>
            <a:off x="2067339" y="1086678"/>
            <a:ext cx="5881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153C87"/>
                </a:solidFill>
                <a:latin typeface="DiodrumVoltaren-Bold"/>
              </a:rPr>
              <a:t>PPK – </a:t>
            </a:r>
            <a:r>
              <a:rPr lang="pl-PL" sz="2800" b="1" dirty="0" smtClean="0">
                <a:solidFill>
                  <a:srgbClr val="153C87"/>
                </a:solidFill>
                <a:latin typeface="DiodrumVoltaren-Bold"/>
              </a:rPr>
              <a:t>skąd się wzięło?</a:t>
            </a:r>
            <a:endParaRPr lang="pl-PL" sz="2800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260F8FFA-5ACC-46E7-98F3-09A7E0805ECE}"/>
              </a:ext>
            </a:extLst>
          </p:cNvPr>
          <p:cNvSpPr/>
          <p:nvPr/>
        </p:nvSpPr>
        <p:spPr>
          <a:xfrm>
            <a:off x="632169" y="2054088"/>
            <a:ext cx="112417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DiodrumVoltaren-Regular"/>
              </a:rPr>
              <a:t>Polskie społeczeństwo starzeje się. Ten proces, a także brak kapitału początkowego na kontach ZUS w przypadku osób poniżej </a:t>
            </a:r>
            <a:r>
              <a:rPr lang="pl-PL" sz="2400" dirty="0" smtClean="0">
                <a:latin typeface="DiodrumVoltaren-Regular"/>
              </a:rPr>
              <a:t>40 </a:t>
            </a:r>
            <a:r>
              <a:rPr lang="pl-PL" sz="2400" dirty="0">
                <a:latin typeface="DiodrumVoltaren-Regular"/>
              </a:rPr>
              <a:t>roku życia może powodować w kolejnych latach istotny spadek wysokości świadczeń emerytalnych Polaków.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Tego typu systemy z powodzeniem działają w wielu krajach na świecie. W wielu z nich, między innymi w Niemczech, Wielkiej Brytanii, Stanach Zjednoczonych czy w krajach skandynawskich są one oparte na udziale pracodawców. Ich kluczowym założeniem jest stworzenie ogólnodostępnego, łatwego i atrakcyjnego finansowo systemu oszczędzania dodatkowych pieniędzy na przyszłość.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Według prognoz wysokość emerytur osób kończących karierę zawodową za 20-30 lat będzie wynosić zaledwie około 30–40% ostatniego wynagrodzenia brutto.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153C87"/>
              </a:solidFill>
              <a:latin typeface="DiodrumVoltaren-Regular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39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35728" y="2438399"/>
            <a:ext cx="9997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826,80 zł + 620,16 zł + 240 zł + 250 zł = 1936,96 zł </a:t>
            </a:r>
            <a:r>
              <a:rPr lang="pl-PL" sz="3200" dirty="0" smtClean="0"/>
              <a:t>  </a:t>
            </a:r>
            <a:endParaRPr lang="en-US" sz="3200" dirty="0"/>
          </a:p>
        </p:txBody>
      </p:sp>
      <p:sp>
        <p:nvSpPr>
          <p:cNvPr id="3" name="Prostokąt 2"/>
          <p:cNvSpPr/>
          <p:nvPr/>
        </p:nvSpPr>
        <p:spPr>
          <a:xfrm>
            <a:off x="705397" y="3348836"/>
            <a:ext cx="9527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dirty="0"/>
              <a:t>(+ zysk lub – straty na rynku)</a:t>
            </a:r>
            <a:endParaRPr lang="en-US" sz="3200" dirty="0"/>
          </a:p>
        </p:txBody>
      </p:sp>
      <p:sp>
        <p:nvSpPr>
          <p:cNvPr id="4" name="Prostokąt 3"/>
          <p:cNvSpPr/>
          <p:nvPr/>
        </p:nvSpPr>
        <p:spPr>
          <a:xfrm>
            <a:off x="705397" y="4411282"/>
            <a:ext cx="11338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/>
              <a:t>Podatek nauczyciela wyższy o 105, 43 zł w skali roku</a:t>
            </a:r>
            <a:endParaRPr lang="en-US" sz="2800" dirty="0"/>
          </a:p>
        </p:txBody>
      </p:sp>
      <p:sp>
        <p:nvSpPr>
          <p:cNvPr id="7" name="Prostokąt 6"/>
          <p:cNvSpPr/>
          <p:nvPr/>
        </p:nvSpPr>
        <p:spPr>
          <a:xfrm>
            <a:off x="696691" y="703121"/>
            <a:ext cx="76556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             Nauczyciel </a:t>
            </a:r>
            <a:r>
              <a:rPr lang="pl-PL" sz="3600" dirty="0"/>
              <a:t>mianowany: </a:t>
            </a:r>
            <a:endParaRPr lang="pl-PL" sz="3600" dirty="0" smtClean="0"/>
          </a:p>
          <a:p>
            <a:r>
              <a:rPr lang="pl-PL" sz="3600" dirty="0" smtClean="0"/>
              <a:t>              PPK </a:t>
            </a:r>
            <a:r>
              <a:rPr lang="pl-PL" sz="3600" dirty="0"/>
              <a:t>w pierwszym roku</a:t>
            </a:r>
          </a:p>
        </p:txBody>
      </p:sp>
    </p:spTree>
    <p:extLst>
      <p:ext uri="{BB962C8B-B14F-4D97-AF65-F5344CB8AC3E}">
        <p14:creationId xmlns:p14="http://schemas.microsoft.com/office/powerpoint/2010/main" val="14971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518E8FE-593B-4E25-9A7B-2B5B1BB70C06}"/>
              </a:ext>
            </a:extLst>
          </p:cNvPr>
          <p:cNvSpPr/>
          <p:nvPr/>
        </p:nvSpPr>
        <p:spPr>
          <a:xfrm>
            <a:off x="198782" y="291548"/>
            <a:ext cx="1183419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DiodrumVoltaren-Bold"/>
              </a:rPr>
              <a:t>ZASADY KORZYSTANIA Z OSZCZĘDNOŚCI</a:t>
            </a:r>
          </a:p>
          <a:p>
            <a:r>
              <a:rPr lang="pl-PL" sz="2400" dirty="0"/>
              <a:t>Oszczędności gromadzone w PPK to Twoje prywatne środki, służące celom emerytalnym – dlatego określone zostały szczególne zasady korzystania z tych oszczędności.</a:t>
            </a:r>
          </a:p>
          <a:p>
            <a:r>
              <a:rPr lang="pl-PL" sz="2400" b="1" dirty="0"/>
              <a:t>Wycofanie środków przed 60. rokiem życia:</a:t>
            </a:r>
          </a:p>
          <a:p>
            <a:r>
              <a:rPr lang="pl-PL" sz="2000" b="1" dirty="0"/>
              <a:t>MOŻESZ WYCOFAĆ ŚRODKI W DOWOLNYM MOMENCIE, ALE BĘDĄ ONE POMNIEJSZONE O:</a:t>
            </a:r>
          </a:p>
          <a:p>
            <a:r>
              <a:rPr lang="pl-PL" sz="2400" dirty="0"/>
              <a:t>podatek od zysków kapitałowych;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30% wartości wpłat Twojego Pracodawcy – wpłaty te były zwolnione ze składek na ubezpieczenia emerytalne i rentowe, dlatego pobrane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30% zapisywane jest jako Twoja składka na ubezpieczenie emerytalne w ZUS;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dopłaty ze strony Państwa.</a:t>
            </a:r>
          </a:p>
          <a:p>
            <a:r>
              <a:rPr lang="pl-PL" sz="2400" b="1" dirty="0"/>
              <a:t>MOŻESZ WYPŁACIĆ ŚRODKI W WYJĄTKOWYCH SYTUACJACH ŻYCIOWYCH: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/>
              <a:t>poważnej </a:t>
            </a:r>
            <a:r>
              <a:rPr lang="pl-PL" sz="2400" b="1" dirty="0"/>
              <a:t>choroby </a:t>
            </a:r>
            <a:r>
              <a:rPr lang="pl-PL" sz="2400" dirty="0"/>
              <a:t>swojej, współmałżonka lub dziecka – do 25% środków bez obowiązku zwrotu;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na </a:t>
            </a:r>
            <a:r>
              <a:rPr lang="pl-PL" sz="2400" dirty="0"/>
              <a:t>pokrycie wkładu własnego, biorąc </a:t>
            </a:r>
            <a:r>
              <a:rPr lang="pl-PL" sz="2400" b="1" dirty="0"/>
              <a:t>kredyt na mieszkanie lub budowę domu </a:t>
            </a:r>
            <a:r>
              <a:rPr lang="pl-PL" sz="2400" dirty="0"/>
              <a:t>– do</a:t>
            </a:r>
          </a:p>
          <a:p>
            <a:r>
              <a:rPr lang="pl-PL" sz="2400" dirty="0"/>
              <a:t>     </a:t>
            </a:r>
            <a:r>
              <a:rPr lang="pl-PL" sz="2400" dirty="0" smtClean="0"/>
              <a:t>100</a:t>
            </a:r>
            <a:r>
              <a:rPr lang="pl-PL" sz="2400" dirty="0"/>
              <a:t>% środków z obowiązkiem zwrotu – z możliwością rozłożenia go na  </a:t>
            </a:r>
            <a:r>
              <a:rPr lang="pl-PL" sz="2400" dirty="0" smtClean="0"/>
              <a:t>nieoprocentowane</a:t>
            </a:r>
          </a:p>
          <a:p>
            <a:r>
              <a:rPr lang="pl-PL" sz="2400" dirty="0" smtClean="0"/>
              <a:t>     raty</a:t>
            </a:r>
            <a:r>
              <a:rPr lang="pl-PL" sz="2400" dirty="0"/>
              <a:t>, które można spłacać do 15 lat – dotyczy osób przed </a:t>
            </a:r>
            <a:r>
              <a:rPr lang="pl-PL" sz="2400" b="1" dirty="0" smtClean="0"/>
              <a:t>45 </a:t>
            </a:r>
            <a:r>
              <a:rPr lang="pl-PL" sz="2400" b="1" dirty="0"/>
              <a:t>rokiem życia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7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D7EFD5C-9D5A-4F72-A54E-1E8C5E4B9F8F}"/>
              </a:ext>
            </a:extLst>
          </p:cNvPr>
          <p:cNvSpPr/>
          <p:nvPr/>
        </p:nvSpPr>
        <p:spPr>
          <a:xfrm>
            <a:off x="304800" y="198783"/>
            <a:ext cx="1170167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DiodrumVoltaren-Bold"/>
              </a:rPr>
              <a:t>PO UKOŃCZENIU </a:t>
            </a:r>
            <a:r>
              <a:rPr lang="pl-PL" sz="2800" b="1" dirty="0" smtClean="0">
                <a:latin typeface="DiodrumVoltaren-Bold"/>
              </a:rPr>
              <a:t>60 </a:t>
            </a:r>
            <a:r>
              <a:rPr lang="pl-PL" sz="2800" b="1" dirty="0">
                <a:latin typeface="DiodrumVoltaren-Bold"/>
              </a:rPr>
              <a:t>ROKU ŻYCIA</a:t>
            </a:r>
          </a:p>
          <a:p>
            <a:r>
              <a:rPr lang="pl-PL" sz="2400" dirty="0"/>
              <a:t>Możesz rozpocząć proces wypłat zgromadzonych oszczędności, bez względu na to czy pracujesz, czy nie.</a:t>
            </a:r>
          </a:p>
          <a:p>
            <a:r>
              <a:rPr lang="pl-PL" sz="2400" b="1" dirty="0"/>
              <a:t>Najłatwiej i najkorzystniej wypłacić środki w formie, która nie wiąże się z koniecznością zapłaty podatku od zysków kapitałowych: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75% środków w co najmniej 120 ratach (przez 10 lat lub więcej), a pozostałą część – </a:t>
            </a:r>
            <a:r>
              <a:rPr lang="pl-PL" sz="2400" dirty="0" smtClean="0"/>
              <a:t>jednorazowo; w </a:t>
            </a:r>
            <a:r>
              <a:rPr lang="pl-PL" sz="2400" dirty="0"/>
              <a:t>postaci produktów finansowych: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na polisę w zakładzie ubezpieczeń z prawem do świadczenia okresowego lub dożywotniego,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na rachunek terminowej lokaty oszczędnościowej na warunkach określonych w ustawie;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wypłacić środki w formie świadczenia małżeńskiego.</a:t>
            </a:r>
          </a:p>
          <a:p>
            <a:r>
              <a:rPr lang="pl-PL" sz="2400" b="1" dirty="0"/>
              <a:t>ALTERNATYWNIE MOŻESZ: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Całość zgromadzonych środków wypłacić w dowolnej liczbie rat.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 Jednym z wariantów jest dokonanie jednorazowej wypłaty 100% środków (w jednej racie). Wypłata środków w mniej niż 120 ratach wiąże się z koniecznością zapłaty podatku od zysków kapitałowych;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kontynuować oszczędzanie w PPK.</a:t>
            </a:r>
            <a:endParaRPr lang="pl-PL" sz="2400" b="1" dirty="0">
              <a:latin typeface="DiodrumVoltaren-Bold"/>
            </a:endParaRPr>
          </a:p>
          <a:p>
            <a:pPr algn="ctr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611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98562" y="1257082"/>
            <a:ext cx="10462495" cy="4285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ŚWIADCZENIE MAŁŻEŃSKIE</a:t>
            </a:r>
            <a:endParaRPr lang="pl-PL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myśl art. 90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ustawy uczestnik PPK po osiągnięciu 60 roku życia może złożyć wniosek o wypłatę środków zgromadzonych w PPK w formie świadczenia małżeńskiego. Będzie ono wypłacane przez 10 lat w ratach lub dłużej (aż do wyczerpania środków zgromadzonych na wspólnym rachunku małżeńskim).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04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59973" y="698090"/>
            <a:ext cx="8632723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Warunkami skorzystania 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</a:t>
            </a: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świadczenia małżeńskiego 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z </a:t>
            </a: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PPK będzie: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osiągnięcie przez obu małżonków wieku 60 lat,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posiadanie rachunków PPK w tej samej instytucji finansowej,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złożenie wspólnego oświadczenia przez małżonków o wyborze świadczenia małżeńskiego jako formy </a:t>
            </a:r>
            <a:r>
              <a:rPr lang="pl-PL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wypłaty środków z PPK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77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02658" y="1101213"/>
            <a:ext cx="9144000" cy="4811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złożeniu wniosku przez małżonków wybrana instytucja finansowa otworzy specjalny rachunek tzw. „rachunek małżeński”. Na rachunek ten będą trafiać wszystkie środki zgromadzone przez małżonków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w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ramach PPK. </a:t>
            </a:r>
            <a:r>
              <a:rPr lang="pl-PL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będzie tu prawnej możliwości dokonania jednorazowej wypłaty 25% </a:t>
            </a:r>
            <a:r>
              <a:rPr lang="pl-PL" sz="32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zgromadzonych środków w PPK</a:t>
            </a:r>
            <a:r>
              <a:rPr lang="pl-PL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zaraz po przejściu na emeryturę.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Taka możliwość zarezerwowana będzie tylko dla wypłat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charakterze indywidualnym (art. 89 ust.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1).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52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7187" y="462116"/>
            <a:ext cx="9301316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Wysokość świadczenia małżeńskiego będzie uzależniona od wielkości środków wpłaconych na rachunek małżeński.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Co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miesiąc wartość tych środków będzie dzielona przez liczbę miesięcy pozostałych do wypłaty ostatniej zaplanowanej raty. Tak wyliczona kwota stanowiła będzie wysokość świadczenia małżeńskiego. Świadczenie będzie jedno dla obu małżonków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istotne </a:t>
            </a:r>
            <a:r>
              <a:rPr lang="pl-PL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środki zgromadzone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rachunku małżeńskim będą podlegać dziedziczeniu w przypadku śmierci obojga małżonków. Natomiast jeżeli jeden małżonek pozostanie przy życiu, to świadczenie małżeńskie będzie mu </a:t>
            </a:r>
            <a:r>
              <a:rPr lang="pl-PL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wypłacane </a:t>
            </a:r>
            <a:r>
              <a:rPr lang="pl-PL" sz="28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w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całości, aż do wyczerpania środków zgromadzonych na rachunku małżeńskim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57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18F7105-7210-463F-8157-7BEF169EFD66}"/>
              </a:ext>
            </a:extLst>
          </p:cNvPr>
          <p:cNvSpPr/>
          <p:nvPr/>
        </p:nvSpPr>
        <p:spPr>
          <a:xfrm>
            <a:off x="278296" y="251791"/>
            <a:ext cx="116884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DiodrumVoltaren-Bold"/>
            </a:endParaRPr>
          </a:p>
          <a:p>
            <a:pPr algn="ctr"/>
            <a:endParaRPr lang="pl-PL" sz="2800" b="1" dirty="0" smtClean="0">
              <a:latin typeface="DiodrumVoltaren-Bold"/>
            </a:endParaRPr>
          </a:p>
          <a:p>
            <a:pPr algn="ctr"/>
            <a:r>
              <a:rPr lang="pl-PL" sz="2800" b="1" dirty="0" smtClean="0">
                <a:latin typeface="DiodrumVoltaren-Bold"/>
              </a:rPr>
              <a:t>PODZIAŁ </a:t>
            </a:r>
            <a:r>
              <a:rPr lang="pl-PL" sz="2800" b="1" dirty="0">
                <a:latin typeface="DiodrumVoltaren-Bold"/>
              </a:rPr>
              <a:t>I DZIEDZICZENIE ŚRODKÓW</a:t>
            </a:r>
          </a:p>
          <a:p>
            <a:pPr algn="ctr"/>
            <a:endParaRPr lang="pl-PL" sz="2800" b="1" dirty="0">
              <a:latin typeface="DiodrumVoltaren-Bold"/>
            </a:endParaRPr>
          </a:p>
          <a:p>
            <a:pPr algn="ctr"/>
            <a:endParaRPr lang="pl-PL" sz="2800" b="1" dirty="0">
              <a:latin typeface="DiodrumVoltaren-Bold"/>
            </a:endParaRPr>
          </a:p>
          <a:p>
            <a:r>
              <a:rPr lang="pl-PL" sz="2800" dirty="0" smtClean="0"/>
              <a:t>Oszczędności </a:t>
            </a:r>
            <a:r>
              <a:rPr lang="pl-PL" sz="2800" dirty="0"/>
              <a:t>gromadzone na Twoim rachunku są Twoimi prywatnymi środkami. </a:t>
            </a:r>
          </a:p>
          <a:p>
            <a:endParaRPr lang="pl-PL" sz="2800" dirty="0"/>
          </a:p>
          <a:p>
            <a:r>
              <a:rPr lang="pl-PL" sz="2800" dirty="0"/>
              <a:t>W przypadku rozwodu (jeżeli masz wspólność majątkową) </a:t>
            </a:r>
            <a:r>
              <a:rPr lang="pl-PL" sz="2800" b="1" dirty="0"/>
              <a:t>są dzielone, a w przypadku Twojej śmierci – dziedziczone.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37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701BE4-A107-4F93-BE4A-1717DB85BB5D}"/>
              </a:ext>
            </a:extLst>
          </p:cNvPr>
          <p:cNvSpPr/>
          <p:nvPr/>
        </p:nvSpPr>
        <p:spPr>
          <a:xfrm>
            <a:off x="265043" y="265043"/>
            <a:ext cx="1151614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000000"/>
                </a:solidFill>
              </a:rPr>
              <a:t>INFORMACJE DLA </a:t>
            </a:r>
            <a:r>
              <a:rPr lang="pl-PL" sz="2800" b="1" dirty="0" smtClean="0">
                <a:solidFill>
                  <a:srgbClr val="000000"/>
                </a:solidFill>
              </a:rPr>
              <a:t>PRACOWNIKA</a:t>
            </a:r>
            <a:endParaRPr lang="pl-PL" sz="2400" dirty="0">
              <a:solidFill>
                <a:srgbClr val="000000"/>
              </a:solidFill>
            </a:endParaRPr>
          </a:p>
          <a:p>
            <a:r>
              <a:rPr lang="pl-PL" sz="2400" dirty="0">
                <a:solidFill>
                  <a:srgbClr val="000000"/>
                </a:solidFill>
              </a:rPr>
              <a:t>Niezwłocznie po zawarciu umowy o prowadzenie PPK wybrana instytucja finansowa udostępnia uczestnikowi PPK, w postaci elektronicznej pozwalającej na utrwalenie jej treści na trwałym nośniku, informację o zawarciu umowy o prowadzenie PPK. </a:t>
            </a:r>
          </a:p>
          <a:p>
            <a:endParaRPr lang="pl-PL" sz="2400" dirty="0"/>
          </a:p>
          <a:p>
            <a:r>
              <a:rPr lang="pl-PL" sz="2400" b="1" dirty="0"/>
              <a:t>Informacja, zawiera w szczególności</a:t>
            </a:r>
            <a:r>
              <a:rPr lang="pl-PL" sz="2400" dirty="0"/>
              <a:t>: </a:t>
            </a:r>
          </a:p>
          <a:p>
            <a:r>
              <a:rPr lang="pl-PL" sz="2400" dirty="0"/>
              <a:t>1) dane wybranej instytucji finansowej; </a:t>
            </a:r>
          </a:p>
          <a:p>
            <a:r>
              <a:rPr lang="pl-PL" sz="2400" dirty="0"/>
              <a:t>2) dane podmiotu zatrudniającego, który zawarł umowę o prowadzenie PPK w imieniu i na rzecz uczestnika PPK; </a:t>
            </a:r>
          </a:p>
          <a:p>
            <a:r>
              <a:rPr lang="pl-PL" sz="2400" dirty="0"/>
              <a:t>3) określenie wysokości wpłat podstawowych; </a:t>
            </a:r>
          </a:p>
          <a:p>
            <a:r>
              <a:rPr lang="pl-PL" sz="2400" dirty="0"/>
              <a:t>4) określenie wysokości wpłat dodatkowych finansowanych przez podmiot zatrudniający; </a:t>
            </a:r>
          </a:p>
          <a:p>
            <a:r>
              <a:rPr lang="pl-PL" sz="2400" dirty="0"/>
              <a:t>5) określenie wysokości możliwej do zadeklarowania przez uczestnika PPK wpłaty dodatkowej oraz sposób jej deklarowania; </a:t>
            </a:r>
          </a:p>
          <a:p>
            <a:r>
              <a:rPr lang="pl-PL" sz="2400" dirty="0"/>
              <a:t>6) wskazanie właściwych przepisów podatkowych mających związek z uczestnictwem w PPK; </a:t>
            </a:r>
            <a:endParaRPr lang="pl-PL" sz="2400" dirty="0">
              <a:solidFill>
                <a:srgbClr val="00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7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A4F42F8-78D4-44A5-A675-CFFBCE79AF37}"/>
              </a:ext>
            </a:extLst>
          </p:cNvPr>
          <p:cNvSpPr/>
          <p:nvPr/>
        </p:nvSpPr>
        <p:spPr>
          <a:xfrm>
            <a:off x="437322" y="265043"/>
            <a:ext cx="1143662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000000"/>
                </a:solidFill>
              </a:rPr>
              <a:t>INFORMACJE DLA PRACOWNIKA</a:t>
            </a:r>
          </a:p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800" dirty="0">
                <a:solidFill>
                  <a:srgbClr val="000000"/>
                </a:solidFill>
              </a:rPr>
              <a:t>Wybrana instytucja finansowa, w terminie do ostatniego dnia lutego każdego roku, przekazuje uczestnikowi PPK, w postaci elektronicznej pozwalającej na utrwalenie jej treści na trwałym nośniku lub na wniosek uczestnika PPK w postaci papierowej: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0000"/>
                </a:solidFill>
              </a:rPr>
              <a:t>roczną informację o wysokości środków zgromadzonych na jego rachunku PPK,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0000"/>
                </a:solidFill>
              </a:rPr>
              <a:t> o wysokości wpłat dokonanych na ten rachunek w poprzednim roku kalendarzowym oraz o innych transakcjach zrealizowanych na rachunku PPK uczestnika PPK w poprzednim roku kalendarzowym.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12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5C9D2B5-F308-4E26-A409-F42CD68CB5F3}"/>
              </a:ext>
            </a:extLst>
          </p:cNvPr>
          <p:cNvSpPr txBox="1"/>
          <p:nvPr/>
        </p:nvSpPr>
        <p:spPr>
          <a:xfrm>
            <a:off x="715617" y="1974574"/>
            <a:ext cx="836212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Stopa zastąpienia</a:t>
            </a:r>
          </a:p>
          <a:p>
            <a:pPr algn="ctr"/>
            <a:r>
              <a:rPr lang="pl-PL" b="1" dirty="0"/>
              <a:t> – czyli relacja emerytury do naszego ostatniego wynagrodzenia</a:t>
            </a:r>
          </a:p>
          <a:p>
            <a:pPr algn="ctr"/>
            <a:r>
              <a:rPr lang="pl-PL" b="1" dirty="0"/>
              <a:t>( na podstawie raportu OECD z 2018 r. )</a:t>
            </a:r>
          </a:p>
          <a:p>
            <a:pPr algn="ctr"/>
            <a:endParaRPr lang="pl-PL" b="1" dirty="0"/>
          </a:p>
          <a:p>
            <a:pPr lvl="3" algn="just"/>
            <a:r>
              <a:rPr lang="pl-PL" sz="2800" b="1" dirty="0"/>
              <a:t>Polska – 39 %</a:t>
            </a:r>
            <a:r>
              <a:rPr lang="pl-PL" sz="2800" b="1" dirty="0" smtClean="0"/>
              <a:t> </a:t>
            </a:r>
            <a:r>
              <a:rPr lang="pl-PL" sz="2800" b="1" dirty="0"/>
              <a:t>pensji na emeryturze</a:t>
            </a:r>
          </a:p>
          <a:p>
            <a:pPr lvl="3" algn="just"/>
            <a:r>
              <a:rPr lang="pl-PL" sz="2800" b="1" dirty="0"/>
              <a:t>Niemcy – 51 %</a:t>
            </a:r>
            <a:r>
              <a:rPr lang="pl-PL" sz="2800" b="1" dirty="0" smtClean="0"/>
              <a:t> </a:t>
            </a:r>
            <a:r>
              <a:rPr lang="pl-PL" sz="2800" b="1" dirty="0"/>
              <a:t>pensji na emeryturze</a:t>
            </a:r>
          </a:p>
          <a:p>
            <a:pPr lvl="3" algn="just"/>
            <a:r>
              <a:rPr lang="pl-PL" sz="2800" b="1" dirty="0"/>
              <a:t>Czesi – 60 %</a:t>
            </a:r>
            <a:r>
              <a:rPr lang="pl-PL" sz="2800" b="1" dirty="0" smtClean="0"/>
              <a:t> </a:t>
            </a:r>
            <a:r>
              <a:rPr lang="pl-PL" sz="2800" b="1" dirty="0"/>
              <a:t>pensji na emeryturze</a:t>
            </a:r>
          </a:p>
          <a:p>
            <a:pPr lvl="3" algn="just"/>
            <a:r>
              <a:rPr lang="pl-PL" sz="2800" b="1" dirty="0"/>
              <a:t>Francuzi – 75 %</a:t>
            </a:r>
            <a:r>
              <a:rPr lang="pl-PL" sz="2800" b="1" dirty="0" smtClean="0"/>
              <a:t> </a:t>
            </a:r>
            <a:r>
              <a:rPr lang="pl-PL" sz="2800" b="1" dirty="0"/>
              <a:t>pensji </a:t>
            </a:r>
          </a:p>
          <a:p>
            <a:pPr lvl="3" algn="just"/>
            <a:r>
              <a:rPr lang="pl-PL" sz="2800" b="1" dirty="0"/>
              <a:t>Słowacja – 84% pensji na emeryturze</a:t>
            </a:r>
          </a:p>
        </p:txBody>
      </p:sp>
    </p:spTree>
    <p:extLst>
      <p:ext uri="{BB962C8B-B14F-4D97-AF65-F5344CB8AC3E}">
        <p14:creationId xmlns:p14="http://schemas.microsoft.com/office/powerpoint/2010/main" val="641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42EFCBC-286D-4E4E-83FF-7795C67CAF98}"/>
              </a:ext>
            </a:extLst>
          </p:cNvPr>
          <p:cNvSpPr/>
          <p:nvPr/>
        </p:nvSpPr>
        <p:spPr>
          <a:xfrm>
            <a:off x="318053" y="228124"/>
            <a:ext cx="115558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 smtClean="0"/>
              <a:t>ZMIANA </a:t>
            </a:r>
            <a:r>
              <a:rPr lang="pl-PL" sz="2800" b="1" dirty="0"/>
              <a:t>PRACY A PPK</a:t>
            </a:r>
          </a:p>
          <a:p>
            <a:pPr algn="ctr"/>
            <a:endParaRPr lang="pl-PL" sz="2800" b="1" dirty="0">
              <a:solidFill>
                <a:srgbClr val="000000"/>
              </a:solidFill>
            </a:endParaRPr>
          </a:p>
          <a:p>
            <a:pPr algn="ctr"/>
            <a:endParaRPr lang="pl-PL" sz="2800" b="1" dirty="0">
              <a:solidFill>
                <a:srgbClr val="000000"/>
              </a:solidFill>
            </a:endParaRPr>
          </a:p>
          <a:p>
            <a:r>
              <a:rPr lang="pl-PL" sz="2800" dirty="0" smtClean="0"/>
              <a:t>W </a:t>
            </a:r>
            <a:r>
              <a:rPr lang="pl-PL" sz="2800" dirty="0"/>
              <a:t>przypadku zmiany pracy będziesz oszczędzać w instytucji finansowej, którą wybrał Twój nowy Pracodawca.</a:t>
            </a:r>
          </a:p>
          <a:p>
            <a:r>
              <a:rPr lang="pl-PL" sz="2800" dirty="0"/>
              <a:t>Zostanie dla Ciebie utworzony kolejny rachunek PPK. Pamiętaj jednak o poinformowaniu nowego Pracodawcy o wszystkich dotychczasowych umowach o prowadzenie PPK zawartych w Twoim imieniu.</a:t>
            </a:r>
          </a:p>
          <a:p>
            <a:r>
              <a:rPr lang="pl-PL" sz="2800" dirty="0"/>
              <a:t>Środki już zgromadzone możesz zostawić w starej instytucji (po kilku zmianach Pracodawcy możesz mieć kilka rachunków PPK) lub przenieść do nowej, aby wszystkie środki zgromadzić na jednym rachunku.</a:t>
            </a:r>
            <a:endParaRPr lang="pl-PL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A3B709F-9E1F-4279-A118-F31189045483}"/>
              </a:ext>
            </a:extLst>
          </p:cNvPr>
          <p:cNvSpPr/>
          <p:nvPr/>
        </p:nvSpPr>
        <p:spPr>
          <a:xfrm>
            <a:off x="331304" y="251791"/>
            <a:ext cx="1147638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DiodrumVoltaren-Bold"/>
              </a:rPr>
              <a:t>ROLA INSTYTUCJI FINANSOWYCH</a:t>
            </a:r>
          </a:p>
          <a:p>
            <a:pPr algn="ctr"/>
            <a:endParaRPr lang="pl-PL" sz="2800" b="1" dirty="0">
              <a:latin typeface="DiodrumVoltaren-Bold"/>
            </a:endParaRPr>
          </a:p>
          <a:p>
            <a:r>
              <a:rPr lang="pl-PL" sz="2400" dirty="0"/>
              <a:t>Wybrana w Twojej firmie instytucja finansowa będzie inwestować Twoje oszczędności w fundusze inwestycyjne, które różnicują poziom ryzyka w zależności od wieku uczestnika – są to tzw. fundusze zdefiniowanej daty.</a:t>
            </a:r>
          </a:p>
          <a:p>
            <a:r>
              <a:rPr lang="pl-PL" sz="2400" dirty="0" smtClean="0"/>
              <a:t>Każdy </a:t>
            </a:r>
            <a:r>
              <a:rPr lang="pl-PL" sz="2400" dirty="0"/>
              <a:t>uczestnik zostanie automatycznie przypisany do określonego funduszu zdefiniowanej daty w zależności od swojej daty urodzenia.</a:t>
            </a:r>
          </a:p>
          <a:p>
            <a:r>
              <a:rPr lang="pl-PL" sz="2400" dirty="0" smtClean="0"/>
              <a:t>Z </a:t>
            </a:r>
            <a:r>
              <a:rPr lang="pl-PL" sz="2400" dirty="0"/>
              <a:t>tym jednym funduszem inwestuje on przez cały okres gromadzenia środków. Jednak w miarę zbliżania się uczestnika do </a:t>
            </a:r>
            <a:r>
              <a:rPr lang="pl-PL" sz="2400" dirty="0" smtClean="0"/>
              <a:t>60 </a:t>
            </a:r>
            <a:r>
              <a:rPr lang="pl-PL" sz="2400" dirty="0"/>
              <a:t>roku życia fundusz automatycznie zmieni politykę inwestycyjną – w taki sposób, aby zapewniała właściwy poziom bezpieczeństwa powierzonych mu środków.</a:t>
            </a:r>
          </a:p>
          <a:p>
            <a:r>
              <a:rPr lang="pl-PL" sz="2400" dirty="0" smtClean="0"/>
              <a:t>Aby </a:t>
            </a:r>
            <a:r>
              <a:rPr lang="pl-PL" sz="2400" dirty="0"/>
              <a:t>dana instytucja została dopuszczona do udziału w systemie – tj. do zarządzania środkami odkładanymi na rachunku PPK – musi spełnić szereg restrykcyjnych, określonych ustawowo warunków.</a:t>
            </a:r>
          </a:p>
        </p:txBody>
      </p:sp>
    </p:spTree>
    <p:extLst>
      <p:ext uri="{BB962C8B-B14F-4D97-AF65-F5344CB8AC3E}">
        <p14:creationId xmlns:p14="http://schemas.microsoft.com/office/powerpoint/2010/main" val="38752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A1D958D-A8C2-4B92-A1A6-76E26822EF82}"/>
              </a:ext>
            </a:extLst>
          </p:cNvPr>
          <p:cNvSpPr txBox="1"/>
          <p:nvPr/>
        </p:nvSpPr>
        <p:spPr>
          <a:xfrm>
            <a:off x="225288" y="502920"/>
            <a:ext cx="117685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PODSUMOWANIE</a:t>
            </a:r>
          </a:p>
          <a:p>
            <a:pPr algn="ctr"/>
            <a:endParaRPr lang="pl-PL" sz="2800" b="1" dirty="0"/>
          </a:p>
          <a:p>
            <a:r>
              <a:rPr lang="pl-PL" sz="2800" b="1" dirty="0"/>
              <a:t>1.Zgromadzone środki są tylko Twoje i podlegają dziedziczeniu</a:t>
            </a:r>
          </a:p>
          <a:p>
            <a:r>
              <a:rPr lang="pl-PL" sz="2800" b="1" dirty="0"/>
              <a:t>2.Wpłaty na Twój rachunek PPK będą pochodzić z trzech źródeł</a:t>
            </a:r>
          </a:p>
          <a:p>
            <a:r>
              <a:rPr lang="pl-PL" sz="2800" b="1" dirty="0"/>
              <a:t>3.Żeby zacząć oszczędzać, nie musisz nic robić, pieniądze oszczędzają się same</a:t>
            </a:r>
          </a:p>
          <a:p>
            <a:r>
              <a:rPr lang="pl-PL" sz="2800" b="1" dirty="0"/>
              <a:t>4.Zgromadzonym kapitałem zarządzają tylko instytucje spełniające rygorystyczne wymagania</a:t>
            </a:r>
          </a:p>
          <a:p>
            <a:r>
              <a:rPr lang="pl-PL" sz="2800" b="1" dirty="0"/>
              <a:t>5.W każdym momencie możesz zrezygnować z oszczędzania</a:t>
            </a:r>
          </a:p>
          <a:p>
            <a:r>
              <a:rPr lang="pl-PL" sz="2800" b="1" dirty="0"/>
              <a:t>6.W dowolnym momencie możesz z powrotem przystąpić do programu</a:t>
            </a:r>
          </a:p>
          <a:p>
            <a:r>
              <a:rPr lang="pl-PL" sz="2800" b="1" dirty="0"/>
              <a:t>7.Możesz skorzystać z oszczędności przed ukończeniem </a:t>
            </a:r>
            <a:r>
              <a:rPr lang="pl-PL" sz="2800" b="1" dirty="0" smtClean="0"/>
              <a:t>60 </a:t>
            </a:r>
            <a:r>
              <a:rPr lang="pl-PL" sz="2800" b="1" dirty="0"/>
              <a:t>roku życia </a:t>
            </a:r>
          </a:p>
          <a:p>
            <a:r>
              <a:rPr lang="pl-PL" sz="2800" b="1" dirty="0"/>
              <a:t>8.Tylko Ty decydujesz, według jakiego modelu będziesz otrzymywać wypłaty po ukończeniu </a:t>
            </a:r>
            <a:r>
              <a:rPr lang="pl-PL" sz="2800" b="1" dirty="0" smtClean="0"/>
              <a:t>60 </a:t>
            </a:r>
            <a:r>
              <a:rPr lang="pl-PL" sz="2800" b="1" dirty="0"/>
              <a:t>roku życia</a:t>
            </a:r>
          </a:p>
        </p:txBody>
      </p:sp>
    </p:spTree>
    <p:extLst>
      <p:ext uri="{BB962C8B-B14F-4D97-AF65-F5344CB8AC3E}">
        <p14:creationId xmlns:p14="http://schemas.microsoft.com/office/powerpoint/2010/main" val="30930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A8DBEDE-6208-4E9C-868D-C63C2C171DF9}"/>
              </a:ext>
            </a:extLst>
          </p:cNvPr>
          <p:cNvSpPr txBox="1"/>
          <p:nvPr/>
        </p:nvSpPr>
        <p:spPr>
          <a:xfrm>
            <a:off x="2491410" y="1775460"/>
            <a:ext cx="61953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DZIĘKUJĘ ZA UWAGĘ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DODATKOWE INFORMACJE:</a:t>
            </a:r>
          </a:p>
          <a:p>
            <a:pPr algn="ctr"/>
            <a:r>
              <a:rPr lang="pl-PL" sz="4800" dirty="0"/>
              <a:t> </a:t>
            </a:r>
            <a:r>
              <a:rPr lang="pl-PL" sz="4800" dirty="0">
                <a:solidFill>
                  <a:srgbClr val="C00000"/>
                </a:solidFill>
              </a:rPr>
              <a:t>www.mojePPK.pl</a:t>
            </a:r>
          </a:p>
        </p:txBody>
      </p:sp>
    </p:spTree>
    <p:extLst>
      <p:ext uri="{BB962C8B-B14F-4D97-AF65-F5344CB8AC3E}">
        <p14:creationId xmlns:p14="http://schemas.microsoft.com/office/powerpoint/2010/main" val="34712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F29A6FD-DF07-4DEB-A8FC-2AD0CF3016F1}"/>
              </a:ext>
            </a:extLst>
          </p:cNvPr>
          <p:cNvSpPr txBox="1"/>
          <p:nvPr/>
        </p:nvSpPr>
        <p:spPr>
          <a:xfrm>
            <a:off x="901148" y="622852"/>
            <a:ext cx="100849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   Dostępne produkty długoterminowego oszczędzania na emeryturę w Polsce</a:t>
            </a:r>
          </a:p>
          <a:p>
            <a:endParaRPr lang="pl-P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b="1" dirty="0"/>
              <a:t>PPE – </a:t>
            </a:r>
            <a:r>
              <a:rPr lang="pl-PL" sz="2800" dirty="0"/>
              <a:t>od 1998 r. pracownicze programy emerytalne – oszczędzamy za pośrednictwem zakładu pracy, płatnikiem składki jest pracodawca ( na koniec 2017 r. – 395 tysięcy uczestników 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b="1" dirty="0"/>
              <a:t>IKE – </a:t>
            </a:r>
            <a:r>
              <a:rPr lang="pl-PL" sz="2800" dirty="0"/>
              <a:t>od 2004 r. indywidualne konto emerytalne ( na koniec I półrocza 2018 r. – 960 tys. uczestników)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b="1" dirty="0"/>
              <a:t>IKZE – </a:t>
            </a:r>
            <a:r>
              <a:rPr lang="pl-PL" sz="2800" dirty="0"/>
              <a:t>od 2012 r. indywidualne konto zabezpieczenia emerytalnego – oba konta zakładamy indywidualnie, zaś środki w nich gromadzone pochodzą z naszych oszczędności ( na koniec I półrocza 2018 r. – 701 tys. uczestników)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b="1" dirty="0"/>
              <a:t>PPK – </a:t>
            </a:r>
            <a:r>
              <a:rPr lang="pl-PL" sz="2800" dirty="0"/>
              <a:t>pracownicze plany kapitałowe ( od 2019 r. – docelowo mają objąć ponad 11 milionów osób)</a:t>
            </a:r>
          </a:p>
        </p:txBody>
      </p:sp>
    </p:spTree>
    <p:extLst>
      <p:ext uri="{BB962C8B-B14F-4D97-AF65-F5344CB8AC3E}">
        <p14:creationId xmlns:p14="http://schemas.microsoft.com/office/powerpoint/2010/main" val="395968057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2928EFD-D9BA-481A-A9E6-36FADAEEC96F}"/>
              </a:ext>
            </a:extLst>
          </p:cNvPr>
          <p:cNvSpPr/>
          <p:nvPr/>
        </p:nvSpPr>
        <p:spPr>
          <a:xfrm>
            <a:off x="106640" y="185530"/>
            <a:ext cx="1172755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latin typeface="DiodrumVoltaren-Bold"/>
              </a:rPr>
              <a:t>Czym </a:t>
            </a:r>
            <a:r>
              <a:rPr lang="pl-PL" sz="3200" b="1" dirty="0">
                <a:latin typeface="DiodrumVoltaren-Bold"/>
              </a:rPr>
              <a:t>jest PPK 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PPK to system długoterminowego oszczędzania, to system </a:t>
            </a:r>
          </a:p>
          <a:p>
            <a:pPr algn="just"/>
            <a:r>
              <a:rPr lang="pl-PL" sz="2400" b="1" dirty="0"/>
              <a:t>     kapitałowy, </a:t>
            </a:r>
            <a:r>
              <a:rPr lang="pl-PL" sz="2400" b="1" dirty="0">
                <a:solidFill>
                  <a:srgbClr val="C00000"/>
                </a:solidFill>
              </a:rPr>
              <a:t>który nie jest częścią systemu emerytalnego, dlatego </a:t>
            </a:r>
          </a:p>
          <a:p>
            <a:pPr algn="just"/>
            <a:r>
              <a:rPr lang="pl-PL" sz="2400" b="1" dirty="0">
                <a:solidFill>
                  <a:srgbClr val="C00000"/>
                </a:solidFill>
              </a:rPr>
              <a:t>     oszczędności na koncie pracownika są prywatne</a:t>
            </a:r>
            <a:r>
              <a:rPr lang="pl-PL" sz="2400" b="1" dirty="0"/>
              <a:t>, mogą być w </a:t>
            </a:r>
          </a:p>
          <a:p>
            <a:pPr algn="just"/>
            <a:r>
              <a:rPr lang="pl-PL" sz="2400" b="1" dirty="0"/>
              <a:t>     każdej chwili wypłacone oraz są dziedziczone.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PPK jest dobrowolny z punktu widzenia pracowników - są oni </a:t>
            </a:r>
          </a:p>
          <a:p>
            <a:pPr lvl="0" algn="just"/>
            <a:r>
              <a:rPr lang="pl-PL" sz="2400" b="1" dirty="0"/>
              <a:t>     automatycznie zapisani do programu, ale mogą się w każdej chwili</a:t>
            </a:r>
          </a:p>
          <a:p>
            <a:pPr lvl="0" algn="just"/>
            <a:r>
              <a:rPr lang="pl-PL" sz="2400" b="1" dirty="0"/>
              <a:t>     z niego wypisać.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W PPK oszczędności są prywatną własnością pracownika.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PPK jest obligatoryjny dla pracodawców - każdy pracodawca ( w uzgodnieniu ze związkiem zawodowym lub reprezentacją pracowników) musi wybrać obsługującą go instytucję finansową.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Wypłata bez dodatkowych potrąceń możliwa będzie po ukończeniu </a:t>
            </a:r>
            <a:r>
              <a:rPr lang="pl-PL" sz="2400" b="1" dirty="0" smtClean="0"/>
              <a:t>60 </a:t>
            </a:r>
            <a:r>
              <a:rPr lang="pl-PL" sz="2400" b="1" dirty="0"/>
              <a:t>roku życia.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Wypłata części środków możliwa będzie między innymi w trudnych sytuacjach, np. ciężka choroba w rodzinie.</a:t>
            </a:r>
          </a:p>
          <a:p>
            <a:pPr algn="just"/>
            <a:endParaRPr lang="pl-PL" dirty="0"/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3373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524" y="424981"/>
            <a:ext cx="8568952" cy="600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3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BEAACC1-1125-47FF-AF71-E2ECA1B30D01}"/>
              </a:ext>
            </a:extLst>
          </p:cNvPr>
          <p:cNvSpPr/>
          <p:nvPr/>
        </p:nvSpPr>
        <p:spPr>
          <a:xfrm>
            <a:off x="318053" y="291547"/>
            <a:ext cx="118739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DiodrumVoltaren-Semibold"/>
              </a:rPr>
              <a:t>Wszystkimi formalnościami zajmie się Twój Pracodawca</a:t>
            </a:r>
          </a:p>
          <a:p>
            <a:pPr algn="ctr"/>
            <a:endParaRPr lang="pl-PL" sz="2800" b="1" dirty="0">
              <a:latin typeface="DiodrumVoltaren-Semibold"/>
            </a:endParaRPr>
          </a:p>
          <a:p>
            <a:pPr algn="just"/>
            <a:r>
              <a:rPr lang="pl-PL" sz="2800" dirty="0"/>
              <a:t>Każdy Pracodawca zapisuje automatycznie do programu wszystkich Pracowników w wieku </a:t>
            </a:r>
            <a:r>
              <a:rPr lang="pl-PL" sz="2800" b="1" dirty="0"/>
              <a:t>od 18 do 55 lat, </a:t>
            </a:r>
            <a:r>
              <a:rPr lang="pl-PL" sz="2800" dirty="0"/>
              <a:t>podlegających obowiązkowo ubezpieczeniom emerytalnemu i rentowym, </a:t>
            </a:r>
            <a:r>
              <a:rPr lang="pl-PL" sz="2800" b="1" dirty="0"/>
              <a:t>pod warunkiem że osoby te nie zrezygnowały </a:t>
            </a:r>
            <a:r>
              <a:rPr lang="pl-PL" sz="2800" dirty="0"/>
              <a:t>z dokonywania wpłat do PPK. Osoby powyżej </a:t>
            </a:r>
            <a:r>
              <a:rPr lang="pl-PL" sz="2800" dirty="0" smtClean="0"/>
              <a:t>55 </a:t>
            </a:r>
            <a:r>
              <a:rPr lang="pl-PL" sz="2800" dirty="0"/>
              <a:t>roku życia mogą przystąpić do programu na swój wniosek.</a:t>
            </a:r>
          </a:p>
          <a:p>
            <a:r>
              <a:rPr lang="pl-PL" sz="2800" b="1" dirty="0"/>
              <a:t>Ponadto: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Zgromadzone środki są tylko Twoje i są dziedziczone,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Zgromadzonym kapitałem zarządzają instytucje finansowe spełniające rygorystyczne kryteria,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W każdym momencie możesz zrezygnować z dokonywania wpłat do PPK,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W dowolnym momencie możesz z powrotem zacząć oszczędzać w PPK.</a:t>
            </a:r>
            <a:endParaRPr lang="pl-PL" sz="2800" b="1" dirty="0">
              <a:latin typeface="DiodrumVoltaren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814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7E5E6737-1979-4572-A6F6-85BE2653AB28}"/>
              </a:ext>
            </a:extLst>
          </p:cNvPr>
          <p:cNvSpPr/>
          <p:nvPr/>
        </p:nvSpPr>
        <p:spPr>
          <a:xfrm>
            <a:off x="437322" y="185530"/>
            <a:ext cx="1146313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DiodrumVoltaren-Bold"/>
              </a:rPr>
              <a:t>                FORMALNOŚCI ZAŁATWIA TWÓJ PRACODAWCA</a:t>
            </a:r>
          </a:p>
          <a:p>
            <a:pPr algn="ctr"/>
            <a:endParaRPr lang="pl-PL" sz="2800" b="1" dirty="0">
              <a:latin typeface="DiodrumVoltaren-Bold"/>
            </a:endParaRPr>
          </a:p>
          <a:p>
            <a:r>
              <a:rPr lang="pl-PL" sz="2400" dirty="0"/>
              <a:t>Wystarczy, że pozostaniesz w programie, a wszystkimi formalnościami zajmie się Twój Pracodawca, którego obowiązkiem jest: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Wybór instytucji finansowej, za pośrednictwem której zostaną utworzone rachunki PPK dla Ciebie i innych Pracowników.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Decyzja zapadnie </a:t>
            </a:r>
            <a:r>
              <a:rPr lang="pl-PL" sz="2800" u="sng" dirty="0"/>
              <a:t>w porozumieniu z zakładową organizacją związkową</a:t>
            </a:r>
            <a:r>
              <a:rPr lang="pl-PL" sz="2800" dirty="0"/>
              <a:t>, a jeśli w Twojej firmie taka nie działa, to z reprezentacją osób zatrudnionych, wyłonioną w trybie przyjętym u Twojego Pracodawcy.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Podpisanie umowy o zarządzanie PPK z wybraną instytucją finansową, a także umowy o prowadzanie PPK na Twoją rzecz.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Przekazywanie wpłat do PPK.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Gromadzenie i archiwizacja dokumentacji dotyczącej PPK.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Przekazywanie Tobie i innym Pracownikom oraz wybranej instytucji finansowej informacji związanych z utworzonym PPK.</a:t>
            </a:r>
          </a:p>
          <a:p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35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76FFB5D-BC8A-4CCB-BC68-A6A280CFFE3C}"/>
              </a:ext>
            </a:extLst>
          </p:cNvPr>
          <p:cNvSpPr/>
          <p:nvPr/>
        </p:nvSpPr>
        <p:spPr>
          <a:xfrm>
            <a:off x="291548" y="331304"/>
            <a:ext cx="115293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DiodrumVoltaren-Bold"/>
              </a:rPr>
              <a:t>FORMALNOŚCI ZAŁATWIA TWÓJ PRACODAWCA</a:t>
            </a:r>
          </a:p>
          <a:p>
            <a:endParaRPr lang="pl-PL" dirty="0"/>
          </a:p>
          <a:p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Jeśli nie uczestniczysz w PPK od początku, w każdej chwili możesz się zwrócić do Pracodawcy z wnioskiem o dokonywanie wpłat.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Wpłaty będą dokonywane już od kolejnego miesiąca.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Ponadto co 4 lata, począwszy od 1 kwietnia 2023 roku, pracodawca będzie miał obowiązek znów przekazywać wpłaty dla wszystkich kwalifikujących się pracowników.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Poinformuje Cię o zbliżającej się dacie wznowienia wpłat.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Jeżeli nie zdecydujesz się na oszczędzanie w PPK, możesz złożyć deklarację rezygnacji z dokonywania wpłat.</a:t>
            </a:r>
          </a:p>
        </p:txBody>
      </p:sp>
    </p:spTree>
    <p:extLst>
      <p:ext uri="{BB962C8B-B14F-4D97-AF65-F5344CB8AC3E}">
        <p14:creationId xmlns:p14="http://schemas.microsoft.com/office/powerpoint/2010/main" val="21005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C55EB0CAEA504BA0337864CF98CAC6" ma:contentTypeVersion="9" ma:contentTypeDescription="Utwórz nowy dokument." ma:contentTypeScope="" ma:versionID="3561328d99826a7f5717300d9b5d7f0d">
  <xsd:schema xmlns:xsd="http://www.w3.org/2001/XMLSchema" xmlns:xs="http://www.w3.org/2001/XMLSchema" xmlns:p="http://schemas.microsoft.com/office/2006/metadata/properties" xmlns:ns2="1d2786e4-751d-4c83-b3c4-ccb04c3d1f32" xmlns:ns3="b133bf66-33b9-48d0-83e0-86c5c500000e" targetNamespace="http://schemas.microsoft.com/office/2006/metadata/properties" ma:root="true" ma:fieldsID="c6a8a3436b9fe2f771872dcbac237c39" ns2:_="" ns3:_="">
    <xsd:import namespace="1d2786e4-751d-4c83-b3c4-ccb04c3d1f32"/>
    <xsd:import namespace="b133bf66-33b9-48d0-83e0-86c5c50000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2786e4-751d-4c83-b3c4-ccb04c3d1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3bf66-33b9-48d0-83e0-86c5c500000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28419D-06C8-49C5-88BF-045321188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2786e4-751d-4c83-b3c4-ccb04c3d1f32"/>
    <ds:schemaRef ds:uri="b133bf66-33b9-48d0-83e0-86c5c50000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6352C3-EB9F-4869-BAE4-D35794F2C5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574003-AB14-48BE-9A04-024488F66E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2210</Words>
  <Application>Microsoft Office PowerPoint</Application>
  <PresentationFormat>Panoramiczny</PresentationFormat>
  <Paragraphs>225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DiodrumVoltaren-Bold</vt:lpstr>
      <vt:lpstr>DiodrumVoltaren-Regular</vt:lpstr>
      <vt:lpstr>DiodrumVoltaren-Semibold</vt:lpstr>
      <vt:lpstr>Symbol</vt:lpstr>
      <vt:lpstr>Times New Roman</vt:lpstr>
      <vt:lpstr>Wingdings</vt:lpstr>
      <vt:lpstr>Motyw pakietu Office</vt:lpstr>
      <vt:lpstr>Pracownicze Plany Kapitałowe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Pracownicze Plany Kapitałowe</dc:title>
  <dc:creator>Bogdan Grzybowski</dc:creator>
  <cp:lastModifiedBy>Katarzyna Hudek</cp:lastModifiedBy>
  <cp:revision>47</cp:revision>
  <dcterms:created xsi:type="dcterms:W3CDTF">2019-01-11T11:04:51Z</dcterms:created>
  <dcterms:modified xsi:type="dcterms:W3CDTF">2020-10-28T10:09:49Z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0x01010020C55EB0CAEA504BA0337864CF98CAC6</vt:lpwstr>
  </property>
</Properties>
</file>